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1854" y="-6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9F9E1C-E278-4B1C-853C-8F35A2C563D5}" type="datetimeFigureOut">
              <a:rPr lang="en-US" smtClean="0"/>
              <a:t>4/18/2012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F50EC-68AD-44E6-BEBF-2F01C598F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183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69C3F393-C666-404E-8FB0-C76023C16729}" type="datetimeFigureOut">
              <a:rPr lang="en-US" smtClean="0"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8113068E-9B74-4D22-B10E-2DF20C7015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69C3F393-C666-404E-8FB0-C76023C16729}" type="datetimeFigureOut">
              <a:rPr lang="en-US" smtClean="0"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8113068E-9B74-4D22-B10E-2DF20C7015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69C3F393-C666-404E-8FB0-C76023C16729}" type="datetimeFigureOut">
              <a:rPr lang="en-US" smtClean="0"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8113068E-9B74-4D22-B10E-2DF20C7015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69C3F393-C666-404E-8FB0-C76023C16729}" type="datetimeFigureOut">
              <a:rPr lang="en-US" smtClean="0"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8113068E-9B74-4D22-B10E-2DF20C7015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69C3F393-C666-404E-8FB0-C76023C16729}" type="datetimeFigureOut">
              <a:rPr lang="en-US" smtClean="0"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8113068E-9B74-4D22-B10E-2DF20C7015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69C3F393-C666-404E-8FB0-C76023C16729}" type="datetimeFigureOut">
              <a:rPr lang="en-US" smtClean="0"/>
              <a:t>4/18/2012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8113068E-9B74-4D22-B10E-2DF20C7015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69C3F393-C666-404E-8FB0-C76023C16729}" type="datetimeFigureOut">
              <a:rPr lang="en-US" smtClean="0"/>
              <a:t>4/18/2012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8113068E-9B74-4D22-B10E-2DF20C7015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69C3F393-C666-404E-8FB0-C76023C16729}" type="datetimeFigureOut">
              <a:rPr lang="en-US" smtClean="0"/>
              <a:t>4/18/2012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8113068E-9B74-4D22-B10E-2DF20C7015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69C3F393-C666-404E-8FB0-C76023C16729}" type="datetimeFigureOut">
              <a:rPr lang="en-US" smtClean="0"/>
              <a:t>4/18/2012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8113068E-9B74-4D22-B10E-2DF20C7015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69C3F393-C666-404E-8FB0-C76023C16729}" type="datetimeFigureOut">
              <a:rPr lang="en-US" smtClean="0"/>
              <a:t>4/18/2012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8113068E-9B74-4D22-B10E-2DF20C7015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69C3F393-C666-404E-8FB0-C76023C16729}" type="datetimeFigureOut">
              <a:rPr lang="en-US" smtClean="0"/>
              <a:t>4/18/2012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8113068E-9B74-4D22-B10E-2DF20C7015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69C3F393-C666-404E-8FB0-C76023C16729}" type="datetimeFigureOut">
              <a:rPr lang="en-US" smtClean="0"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3068E-9B74-4D22-B10E-2DF20C701547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jpe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isfun.com/" TargetMode="External"/><Relationship Id="rId7" Type="http://schemas.openxmlformats.org/officeDocument/2006/relationships/image" Target="../media/image27.wmf"/><Relationship Id="rId2" Type="http://schemas.openxmlformats.org/officeDocument/2006/relationships/hyperlink" Target="http://www.purplemath.com/" TargetMode="Externa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wmf"/><Relationship Id="rId5" Type="http://schemas.openxmlformats.org/officeDocument/2006/relationships/hyperlink" Target="http://www.slidermath.com/rpoly/Polym4.shtml" TargetMode="External"/><Relationship Id="rId4" Type="http://schemas.openxmlformats.org/officeDocument/2006/relationships/hyperlink" Target="http://www.webmath.com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isfun.com/algebra/polynomials.html" TargetMode="External"/><Relationship Id="rId2" Type="http://schemas.openxmlformats.org/officeDocument/2006/relationships/hyperlink" Target="http://homepage.mac.com/shelleywalsh/MathArt/Polynomial.html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00.png"/><Relationship Id="rId7" Type="http://schemas.openxmlformats.org/officeDocument/2006/relationships/image" Target="../media/image12.wmf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5" Type="http://schemas.openxmlformats.org/officeDocument/2006/relationships/image" Target="../media/image120.png"/><Relationship Id="rId4" Type="http://schemas.openxmlformats.org/officeDocument/2006/relationships/image" Target="../media/image1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-117319" y="3522366"/>
            <a:ext cx="6841553" cy="176061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10</a:t>
            </a:r>
            <a:r>
              <a:rPr lang="en-US" baseline="30000" dirty="0" smtClean="0"/>
              <a:t>th</a:t>
            </a:r>
            <a:r>
              <a:rPr lang="en-US" dirty="0" smtClean="0"/>
              <a:t> Grade Algebra</a:t>
            </a:r>
            <a:br>
              <a:rPr lang="en-US" dirty="0" smtClean="0"/>
            </a:br>
            <a:r>
              <a:rPr lang="en-US" dirty="0" smtClean="0"/>
              <a:t>-Polynomials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Ms. Milner</a:t>
            </a:r>
            <a:endParaRPr lang="en-US" dirty="0"/>
          </a:p>
        </p:txBody>
      </p:sp>
      <p:pic>
        <p:nvPicPr>
          <p:cNvPr id="5122" name="Picture 2" descr="C:\Users\Katelyn\AppData\Local\Microsoft\Windows\Temporary Internet Files\Content.IE5\HKPTJ8Z4\MC90013027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52697"/>
            <a:ext cx="3048000" cy="279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62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Solve It!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383741" y="676835"/>
                <a:ext cx="399731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+2)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0" smtClean="0">
                        <a:latin typeface="Cambria Math"/>
                      </a:rPr>
                      <m:t>  </m:t>
                    </m:r>
                  </m:oMath>
                </a14:m>
                <a:r>
                  <a:rPr lang="en-US" dirty="0" smtClean="0"/>
                  <a:t>  This equals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+2)(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+2)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3741" y="676835"/>
                <a:ext cx="3997313" cy="646331"/>
              </a:xfrm>
              <a:prstGeom prst="rect">
                <a:avLst/>
              </a:prstGeom>
              <a:blipFill rotWithShape="1">
                <a:blip r:embed="rId2"/>
                <a:stretch>
                  <a:fillRect l="-305" t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890336" y="1372472"/>
            <a:ext cx="49841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Now we can solve by using our FOIL method. </a:t>
            </a:r>
          </a:p>
          <a:p>
            <a:r>
              <a:rPr lang="en-US" dirty="0" smtClean="0"/>
              <a:t>Remember: First Inner Outer Last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63949" y="2667000"/>
                <a:ext cx="3636893" cy="669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+2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+2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+4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949" y="2667000"/>
                <a:ext cx="3636893" cy="66999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142376" y="3584103"/>
            <a:ext cx="2480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Now we can simplify!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486400" y="4082534"/>
                <a:ext cx="14241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+4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+4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4082534"/>
                <a:ext cx="1424108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66" name="Picture 2" descr="C:\Users\Katelyn\AppData\Local\Microsoft\Windows\Temporary Internet Files\Content.IE5\HKPTJ8Z4\MC90008228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39" y="3343528"/>
            <a:ext cx="2218259" cy="229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Katelyn\AppData\Local\Microsoft\Windows\Temporary Internet Files\Content.IE5\QFBYDRO2\MC900360516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578" y="4860303"/>
            <a:ext cx="2321751" cy="1429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40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Solve It!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77240" y="457200"/>
                <a:ext cx="285969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Now for the last problem: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+5</m:t>
                          </m:r>
                        </m:e>
                      </m:d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−2</m:t>
                          </m:r>
                        </m:e>
                      </m:d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40" y="457200"/>
                <a:ext cx="2859694" cy="646331"/>
              </a:xfrm>
              <a:prstGeom prst="rect">
                <a:avLst/>
              </a:prstGeom>
              <a:blipFill rotWithShape="1">
                <a:blip r:embed="rId2"/>
                <a:stretch>
                  <a:fillRect l="-1919" t="-4717" r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820541" y="1402767"/>
            <a:ext cx="40946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solve this we start with the first two equations in parentheses and FOIL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16849" y="2457382"/>
                <a:ext cx="4969053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−2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5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5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−2</m:t>
                              </m:r>
                            </m:e>
                          </m:d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=[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−2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+5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−10](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+1)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Now combine like terms: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=(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+3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−10)(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+1)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849" y="2457382"/>
                <a:ext cx="4969053" cy="1200329"/>
              </a:xfrm>
              <a:prstGeom prst="rect">
                <a:avLst/>
              </a:prstGeom>
              <a:blipFill rotWithShape="1">
                <a:blip r:embed="rId3"/>
                <a:stretch>
                  <a:fillRect l="-1104" b="-3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716849" y="3805535"/>
            <a:ext cx="4776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Now we can solve by using our FOIL method on the last part of the problem.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27586" y="4572000"/>
                <a:ext cx="4954883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+3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−10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−10</m:t>
                      </m:r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+3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+3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−10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−10</m:t>
                      </m:r>
                    </m:oMath>
                  </m:oMathPara>
                </a14:m>
                <a:endParaRPr lang="en-US" b="0" dirty="0" smtClean="0"/>
              </a:p>
              <a:p>
                <a:r>
                  <a:rPr lang="en-US" dirty="0" smtClean="0"/>
                  <a:t>Combine like terms: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+4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−7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−10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586" y="4572000"/>
                <a:ext cx="4954883" cy="1200329"/>
              </a:xfrm>
              <a:prstGeom prst="rect">
                <a:avLst/>
              </a:prstGeom>
              <a:blipFill rotWithShape="1">
                <a:blip r:embed="rId4"/>
                <a:stretch>
                  <a:fillRect l="-1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290" name="Picture 2" descr="C:\Users\Katelyn\AppData\Local\Microsoft\Windows\Temporary Internet Files\Content.IE5\HKPTJ8Z4\MC900439407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805535"/>
            <a:ext cx="2551680" cy="2747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72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Factoring Polynomials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Factoring is simplifying, just backwards. Instead of using the FOIL method to simplify an expression, we are going to try and do the opposite.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We will stick to simple factoring in this lesson. In the following lesson we will learn even more factoring. </a:t>
            </a:r>
            <a:endParaRPr lang="en-US" dirty="0"/>
          </a:p>
        </p:txBody>
      </p:sp>
      <p:pic>
        <p:nvPicPr>
          <p:cNvPr id="13314" name="Picture 2" descr="C:\Users\Katelyn\AppData\Local\Microsoft\Windows\Temporary Internet Files\Content.IE5\8YXET4RN\MC900433884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544" y="30480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0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Factor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3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+3 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Since the 3 is a number that is repeated more than once we can “pull” it out of the equation by setting up parentheses.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3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The same goes for the following equation: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2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+4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+8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Since the 2 is a factor of each term we can factor it.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2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+2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+4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3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338" name="Picture 2" descr="C:\Users\Katelyn\AppData\Local\Microsoft\Windows\Temporary Internet Files\Content.IE5\LGT17KJV\MC90028121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67" y="1219200"/>
            <a:ext cx="2173288" cy="218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68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Time!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" b="41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In individual groups of three factor completely the following equations. </a:t>
            </a:r>
            <a:endParaRPr lang="en-US" dirty="0"/>
          </a:p>
        </p:txBody>
      </p:sp>
      <p:pic>
        <p:nvPicPr>
          <p:cNvPr id="15362" name="Picture 2" descr="C:\Users\Katelyn\AppData\Local\Microsoft\Windows\Temporary Internet Files\Content.IE5\8YXET4RN\MC90008905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663" y="4440238"/>
            <a:ext cx="1590675" cy="180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72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 rot="822619">
                <a:off x="3431492" y="1137818"/>
                <a:ext cx="4343400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US" sz="28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12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+24</m:t>
                    </m:r>
                  </m:oMath>
                </a14:m>
                <a:endParaRPr lang="en-US" sz="2800" b="0" dirty="0" smtClean="0"/>
              </a:p>
              <a:p>
                <a:pPr marL="342900" indent="-342900">
                  <a:buAutoNum type="arabicPeriod"/>
                </a:pPr>
                <a:r>
                  <a:rPr lang="en-US" sz="28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4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+8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+16</m:t>
                    </m:r>
                  </m:oMath>
                </a14:m>
                <a:endParaRPr lang="en-US" sz="2800" b="0" dirty="0" smtClean="0"/>
              </a:p>
              <a:p>
                <a:pPr marL="342900" indent="-342900">
                  <a:buAutoNum type="arabicPeriod"/>
                </a:pPr>
                <a:r>
                  <a:rPr lang="en-US" sz="28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−</m:t>
                    </m:r>
                    <m:r>
                      <a:rPr lang="en-US" sz="2800" b="0" i="1" smtClean="0">
                        <a:latin typeface="Cambria Math"/>
                      </a:rPr>
                      <m:t>7</m:t>
                    </m:r>
                    <m:r>
                      <a:rPr lang="en-US" sz="2800" b="0" i="1" smtClean="0">
                        <a:latin typeface="Cambria Math"/>
                      </a:rPr>
                      <m:t>𝑥𝑦</m:t>
                    </m:r>
                    <m:r>
                      <a:rPr lang="en-US" sz="2800" b="0" i="1" smtClean="0">
                        <a:latin typeface="Cambria Math"/>
                      </a:rPr>
                      <m:t>−14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</m:oMath>
                </a14:m>
                <a:endParaRPr lang="en-US" sz="2800" b="0" dirty="0" smtClean="0"/>
              </a:p>
              <a:p>
                <a:pPr marL="342900" indent="-342900">
                  <a:buAutoNum type="arabicPeriod"/>
                </a:pPr>
                <a:r>
                  <a:rPr lang="en-US" sz="28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5</m:t>
                    </m:r>
                    <m:r>
                      <a:rPr lang="en-US" sz="2800" b="0" i="1" smtClean="0">
                        <a:latin typeface="Cambria Math"/>
                      </a:rPr>
                      <m:t>𝑥𝑦𝑧</m:t>
                    </m:r>
                    <m:r>
                      <a:rPr lang="en-US" sz="2800" b="0" i="1" smtClean="0">
                        <a:latin typeface="Cambria Math"/>
                      </a:rPr>
                      <m:t>+10</m:t>
                    </m:r>
                    <m:r>
                      <a:rPr lang="en-US" sz="2800" b="0" i="1" smtClean="0">
                        <a:latin typeface="Cambria Math"/>
                      </a:rPr>
                      <m:t>𝑥𝑦</m:t>
                    </m:r>
                    <m:r>
                      <a:rPr lang="en-US" sz="2800" b="0" i="1" smtClean="0">
                        <a:latin typeface="Cambria Math"/>
                      </a:rPr>
                      <m:t>+15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</m:oMath>
                </a14:m>
                <a:endParaRPr lang="en-US" sz="2800" b="0" dirty="0" smtClean="0"/>
              </a:p>
              <a:p>
                <a:pPr marL="342900" indent="-342900">
                  <a:buAutoNum type="arabicPeriod"/>
                </a:pPr>
                <a:r>
                  <a:rPr lang="en-US" sz="28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50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+25</m:t>
                    </m:r>
                    <m:r>
                      <a:rPr lang="en-US" sz="2800" b="0" i="1" smtClean="0">
                        <a:latin typeface="Cambria Math"/>
                      </a:rPr>
                      <m:t>𝑧</m:t>
                    </m:r>
                    <m:r>
                      <a:rPr lang="en-US" sz="2800" b="0" i="1" smtClean="0">
                        <a:latin typeface="Cambria Math"/>
                      </a:rPr>
                      <m:t>+25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</m:oMath>
                </a14:m>
                <a:endParaRPr lang="en-US" sz="2800" b="0" dirty="0" smtClean="0"/>
              </a:p>
              <a:p>
                <a:pPr marL="342900" indent="-342900">
                  <a:buAutoNum type="arabicPeriod"/>
                </a:pPr>
                <a:r>
                  <a:rPr lang="en-US" sz="28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6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+3</m:t>
                    </m:r>
                  </m:oMath>
                </a14:m>
                <a:endParaRPr lang="en-US" sz="2800" b="0" dirty="0" smtClean="0"/>
              </a:p>
              <a:p>
                <a:pPr marL="342900" indent="-342900">
                  <a:buAutoNum type="arabicPeriod"/>
                </a:pPr>
                <a:r>
                  <a:rPr lang="en-US" sz="28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8</m:t>
                    </m:r>
                    <m:r>
                      <a:rPr lang="en-US" sz="2800" b="0" i="1" smtClean="0">
                        <a:latin typeface="Cambria Math"/>
                      </a:rPr>
                      <m:t>𝑥𝑦</m:t>
                    </m:r>
                    <m:r>
                      <a:rPr lang="en-US" sz="2800" b="0" i="1" smtClean="0">
                        <a:latin typeface="Cambria Math"/>
                      </a:rPr>
                      <m:t>−4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800" b="0" dirty="0" smtClean="0"/>
              </a:p>
              <a:p>
                <a:pPr marL="342900" indent="-342900">
                  <a:buAutoNum type="arabicPeriod"/>
                </a:pPr>
                <a:r>
                  <a:rPr lang="en-US" sz="2800" b="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</m:oMath>
                </a14:m>
                <a:endParaRPr lang="en-US" sz="2800" b="0" dirty="0" smtClean="0"/>
              </a:p>
              <a:p>
                <a:pPr marL="342900" indent="-342900">
                  <a:buAutoNum type="arabicPeriod"/>
                </a:pPr>
                <a:r>
                  <a:rPr lang="en-US" sz="28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𝑥𝑦𝑧</m:t>
                    </m:r>
                    <m:r>
                      <a:rPr lang="en-US" sz="2800" b="0" i="1" smtClean="0">
                        <a:latin typeface="Cambria Math"/>
                      </a:rPr>
                      <m:t>+2</m:t>
                    </m:r>
                    <m:r>
                      <a:rPr lang="en-US" sz="2800" b="0" i="1" smtClean="0">
                        <a:latin typeface="Cambria Math"/>
                      </a:rPr>
                      <m:t>𝑥𝑦</m:t>
                    </m:r>
                  </m:oMath>
                </a14:m>
                <a:endParaRPr lang="en-US" sz="2800" b="0" dirty="0" smtClean="0"/>
              </a:p>
              <a:p>
                <a:pPr marL="342900" indent="-342900">
                  <a:buAutoNum type="arabicPeriod"/>
                </a:pPr>
                <a:r>
                  <a:rPr lang="en-US" sz="28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30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−20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</m:oMath>
                </a14:m>
                <a:endParaRPr lang="en-US" sz="2800" b="0" dirty="0" smtClean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822619">
                <a:off x="3431492" y="1137818"/>
                <a:ext cx="4343400" cy="4401205"/>
              </a:xfrm>
              <a:prstGeom prst="rect">
                <a:avLst/>
              </a:prstGeom>
              <a:blipFill rotWithShape="1">
                <a:blip r:embed="rId2"/>
                <a:stretch>
                  <a:fillRect l="-2662" t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C:\Users\Katelyn\AppData\Local\Microsoft\Windows\Temporary Internet Files\Content.IE5\QFBYDRO2\MC900433796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89535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atelyn\AppData\Local\Microsoft\Windows\Temporary Internet Files\Content.IE5\QFBYDRO2\MC90029027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038" y="4003675"/>
            <a:ext cx="1435100" cy="142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83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Your Work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 rot="822619">
                <a:off x="3224071" y="1171328"/>
                <a:ext cx="5372777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US" sz="28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12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+24=12(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+2)</m:t>
                    </m:r>
                  </m:oMath>
                </a14:m>
                <a:endParaRPr lang="en-US" sz="2800" b="0" dirty="0" smtClean="0"/>
              </a:p>
              <a:p>
                <a:pPr marL="342900" indent="-342900">
                  <a:buAutoNum type="arabicPeriod"/>
                </a:pPr>
                <a:r>
                  <a:rPr lang="en-US" sz="28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4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+8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+16=4(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+2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+4)</m:t>
                    </m:r>
                  </m:oMath>
                </a14:m>
                <a:endParaRPr lang="en-US" sz="2800" b="0" dirty="0" smtClean="0"/>
              </a:p>
              <a:p>
                <a:pPr marL="342900" indent="-342900">
                  <a:buAutoNum type="arabicPeriod"/>
                </a:pPr>
                <a:r>
                  <a:rPr lang="en-US" sz="28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−</m:t>
                    </m:r>
                    <m:r>
                      <a:rPr lang="en-US" sz="2800" b="0" i="1" smtClean="0">
                        <a:latin typeface="Cambria Math"/>
                      </a:rPr>
                      <m:t>7</m:t>
                    </m:r>
                    <m:r>
                      <a:rPr lang="en-US" sz="2800" b="0" i="1" smtClean="0">
                        <a:latin typeface="Cambria Math"/>
                      </a:rPr>
                      <m:t>𝑥𝑦</m:t>
                    </m:r>
                    <m:r>
                      <a:rPr lang="en-US" sz="2800" b="0" i="1" smtClean="0">
                        <a:latin typeface="Cambria Math"/>
                      </a:rPr>
                      <m:t>−14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=−7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+2)</m:t>
                    </m:r>
                  </m:oMath>
                </a14:m>
                <a:endParaRPr lang="en-US" sz="2800" b="0" dirty="0" smtClean="0"/>
              </a:p>
              <a:p>
                <a:pPr marL="342900" indent="-342900">
                  <a:buAutoNum type="arabicPeriod"/>
                </a:pPr>
                <a:r>
                  <a:rPr lang="en-US" sz="28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5</m:t>
                    </m:r>
                    <m:r>
                      <a:rPr lang="en-US" sz="2800" b="0" i="1" smtClean="0">
                        <a:latin typeface="Cambria Math"/>
                      </a:rPr>
                      <m:t>𝑥𝑦𝑧</m:t>
                    </m:r>
                    <m:r>
                      <a:rPr lang="en-US" sz="2800" b="0" i="1" smtClean="0">
                        <a:latin typeface="Cambria Math"/>
                      </a:rPr>
                      <m:t>+10</m:t>
                    </m:r>
                    <m:r>
                      <a:rPr lang="en-US" sz="2800" b="0" i="1" smtClean="0">
                        <a:latin typeface="Cambria Math"/>
                      </a:rPr>
                      <m:t>𝑥𝑦</m:t>
                    </m:r>
                    <m:r>
                      <a:rPr lang="en-US" sz="2800" b="0" i="1" smtClean="0">
                        <a:latin typeface="Cambria Math"/>
                      </a:rPr>
                      <m:t>+15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=5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𝑦𝑧</m:t>
                    </m:r>
                    <m:r>
                      <a:rPr lang="en-US" sz="2800" b="0" i="1" smtClean="0">
                        <a:latin typeface="Cambria Math"/>
                      </a:rPr>
                      <m:t>+2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+3)</m:t>
                    </m:r>
                  </m:oMath>
                </a14:m>
                <a:endParaRPr lang="en-US" sz="2800" b="0" dirty="0" smtClean="0"/>
              </a:p>
              <a:p>
                <a:pPr marL="342900" indent="-342900">
                  <a:buAutoNum type="arabicPeriod"/>
                </a:pPr>
                <a:r>
                  <a:rPr lang="en-US" sz="28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50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+25</m:t>
                    </m:r>
                    <m:r>
                      <a:rPr lang="en-US" sz="2800" b="0" i="1" smtClean="0">
                        <a:latin typeface="Cambria Math"/>
                      </a:rPr>
                      <m:t>𝑧</m:t>
                    </m:r>
                    <m:r>
                      <a:rPr lang="en-US" sz="2800" b="0" i="1" smtClean="0">
                        <a:latin typeface="Cambria Math"/>
                      </a:rPr>
                      <m:t>+25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=25(2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r>
                      <a:rPr lang="en-US" sz="2800" b="0" i="1" smtClean="0">
                        <a:latin typeface="Cambria Math"/>
                      </a:rPr>
                      <m:t>𝑧</m:t>
                    </m:r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800" b="0" dirty="0" smtClean="0"/>
              </a:p>
              <a:p>
                <a:pPr marL="342900" indent="-342900">
                  <a:buAutoNum type="arabicPeriod"/>
                </a:pPr>
                <a:r>
                  <a:rPr lang="en-US" sz="28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6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+3=3(2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+1)</m:t>
                    </m:r>
                  </m:oMath>
                </a14:m>
                <a:endParaRPr lang="en-US" sz="2800" b="0" dirty="0" smtClean="0"/>
              </a:p>
              <a:p>
                <a:pPr marL="342900" indent="-342900">
                  <a:buAutoNum type="arabicPeriod"/>
                </a:pPr>
                <a:r>
                  <a:rPr lang="en-US" sz="28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8</m:t>
                    </m:r>
                    <m:r>
                      <a:rPr lang="en-US" sz="2800" b="0" i="1" smtClean="0">
                        <a:latin typeface="Cambria Math"/>
                      </a:rPr>
                      <m:t>𝑥𝑦</m:t>
                    </m:r>
                    <m:r>
                      <a:rPr lang="en-US" sz="2800" b="0" i="1" smtClean="0">
                        <a:latin typeface="Cambria Math"/>
                      </a:rPr>
                      <m:t>−4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=4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(2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−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800" b="0" dirty="0" smtClean="0"/>
              </a:p>
              <a:p>
                <a:pPr marL="342900" indent="-342900">
                  <a:buAutoNum type="arabicPeriod"/>
                </a:pPr>
                <a:r>
                  <a:rPr lang="en-US" sz="2800" b="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+1)</m:t>
                    </m:r>
                  </m:oMath>
                </a14:m>
                <a:endParaRPr lang="en-US" sz="2800" b="0" dirty="0" smtClean="0"/>
              </a:p>
              <a:p>
                <a:pPr marL="342900" indent="-342900">
                  <a:buAutoNum type="arabicPeriod"/>
                </a:pPr>
                <a:r>
                  <a:rPr lang="en-US" sz="28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𝑥𝑦𝑧</m:t>
                    </m:r>
                    <m:r>
                      <a:rPr lang="en-US" sz="2800" b="0" i="1" smtClean="0">
                        <a:latin typeface="Cambria Math"/>
                      </a:rPr>
                      <m:t>+2</m:t>
                    </m:r>
                    <m:r>
                      <a:rPr lang="en-US" sz="2800" b="0" i="1" smtClean="0">
                        <a:latin typeface="Cambria Math"/>
                      </a:rPr>
                      <m:t>𝑥𝑦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𝑥𝑦</m:t>
                    </m:r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𝑧</m:t>
                    </m:r>
                    <m:r>
                      <a:rPr lang="en-US" sz="2800" b="0" i="1" smtClean="0">
                        <a:latin typeface="Cambria Math"/>
                      </a:rPr>
                      <m:t>+2)</m:t>
                    </m:r>
                  </m:oMath>
                </a14:m>
                <a:endParaRPr lang="en-US" sz="2800" b="0" dirty="0" smtClean="0"/>
              </a:p>
              <a:p>
                <a:pPr marL="342900" indent="-342900">
                  <a:buAutoNum type="arabicPeriod"/>
                </a:pPr>
                <a:r>
                  <a:rPr lang="en-US" sz="28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30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−20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=10(3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−2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800" b="0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822619">
                <a:off x="3224071" y="1171328"/>
                <a:ext cx="5372777" cy="5262979"/>
              </a:xfrm>
              <a:prstGeom prst="rect">
                <a:avLst/>
              </a:prstGeom>
              <a:blipFill rotWithShape="1">
                <a:blip r:embed="rId4"/>
                <a:stretch>
                  <a:fillRect l="-2168" t="-1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C:\Users\Katelyn\AppData\Local\Microsoft\Windows\Temporary Internet Files\Content.IE5\LGT17KJV\MC900432640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7226">
            <a:off x="122511" y="1220184"/>
            <a:ext cx="23368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4800" y="6019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37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74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a Look at These!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Above is a list of websites that have fun and interesting ways to study and learn polynomials and other subjects.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825379">
            <a:off x="693560" y="1520905"/>
            <a:ext cx="535133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hlinkClick r:id="rId2"/>
              </a:rPr>
              <a:t>http</a:t>
            </a:r>
            <a:r>
              <a:rPr lang="en-US" sz="2400" dirty="0">
                <a:hlinkClick r:id="rId2"/>
              </a:rPr>
              <a:t>://www.purplemath.com</a:t>
            </a:r>
            <a:r>
              <a:rPr lang="en-US" sz="2400" dirty="0" smtClean="0">
                <a:hlinkClick r:id="rId2"/>
              </a:rPr>
              <a:t>/</a:t>
            </a: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hlinkClick r:id="rId3"/>
              </a:rPr>
              <a:t>http://www.mathsisfun.com</a:t>
            </a:r>
            <a:r>
              <a:rPr lang="en-US" sz="2400" dirty="0" smtClean="0">
                <a:hlinkClick r:id="rId3"/>
              </a:rPr>
              <a:t>/</a:t>
            </a: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hlinkClick r:id="rId4"/>
              </a:rPr>
              <a:t>http://www.webmath.com</a:t>
            </a:r>
            <a:r>
              <a:rPr lang="en-US" sz="2400" dirty="0" smtClean="0">
                <a:hlinkClick r:id="rId4"/>
              </a:rPr>
              <a:t>/</a:t>
            </a: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hlinkClick r:id="rId5"/>
              </a:rPr>
              <a:t>http://</a:t>
            </a:r>
            <a:r>
              <a:rPr lang="en-US" sz="2400" dirty="0" smtClean="0">
                <a:hlinkClick r:id="rId5"/>
              </a:rPr>
              <a:t>www.slidermath.com/rpoly/Polym4.shtml</a:t>
            </a:r>
            <a:endParaRPr lang="en-US" sz="2400" dirty="0" smtClean="0"/>
          </a:p>
          <a:p>
            <a:endParaRPr lang="en-US" dirty="0"/>
          </a:p>
        </p:txBody>
      </p:sp>
      <p:pic>
        <p:nvPicPr>
          <p:cNvPr id="3074" name="Picture 2" descr="C:\Users\Katelyn\AppData\Local\Microsoft\Windows\Temporary Internet Files\Content.IE5\HKPTJ8Z4\MC900078830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813" y="4332288"/>
            <a:ext cx="1906587" cy="191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Katelyn\AppData\Local\Microsoft\Windows\Temporary Internet Files\Content.IE5\8YXET4RN\MC900304359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988" y="328613"/>
            <a:ext cx="1804987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30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 Forget Your Homework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77810" y="3946891"/>
            <a:ext cx="4271318" cy="2046062"/>
          </a:xfrm>
        </p:spPr>
        <p:txBody>
          <a:bodyPr>
            <a:normAutofit/>
          </a:bodyPr>
          <a:lstStyle/>
          <a:p>
            <a:r>
              <a:rPr lang="en-US" dirty="0" smtClean="0"/>
              <a:t>Research Done:</a:t>
            </a:r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homepage.mac.com/shelleywalsh/MathArt/Polynomial.html</a:t>
            </a:r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www.mathsisfun.com/algebra/polynomials.html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 descr="C:\Users\Katelyn\AppData\Local\Microsoft\Windows\Temporary Internet Files\Content.IE5\HKPTJ8Z4\MC90010521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1521">
            <a:off x="2304083" y="633529"/>
            <a:ext cx="2714290" cy="3132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59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859959">
            <a:off x="207480" y="190452"/>
            <a:ext cx="2717658" cy="4480471"/>
          </a:xfrm>
        </p:spPr>
        <p:txBody>
          <a:bodyPr>
            <a:normAutofit/>
          </a:bodyPr>
          <a:lstStyle/>
          <a:p>
            <a:r>
              <a:rPr lang="en-US" dirty="0" smtClean="0"/>
              <a:t>After this Power Point you will be able to…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0" y="685800"/>
            <a:ext cx="38030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 smtClean="0"/>
              <a:t>Simplify </a:t>
            </a:r>
            <a:r>
              <a:rPr lang="en-US" sz="2000" dirty="0"/>
              <a:t>monomials and monomial expressions using the laws of integral exponents</a:t>
            </a:r>
            <a:r>
              <a:rPr lang="en-US" sz="2000" dirty="0" smtClean="0"/>
              <a:t>.</a:t>
            </a:r>
          </a:p>
          <a:p>
            <a:pPr marL="342900" indent="-342900">
              <a:buFontTx/>
              <a:buAutoNum type="arabicPeriod"/>
            </a:pPr>
            <a:r>
              <a:rPr lang="en-US" sz="2000" dirty="0"/>
              <a:t>Add, subtract, and multiply polynomials.</a:t>
            </a:r>
          </a:p>
          <a:p>
            <a:pPr marL="342900" indent="-342900">
              <a:buAutoNum type="arabicPeriod"/>
            </a:pPr>
            <a:r>
              <a:rPr lang="en-US" sz="2000" dirty="0"/>
              <a:t>Factor polynomial expressions.</a:t>
            </a:r>
          </a:p>
        </p:txBody>
      </p:sp>
      <p:pic>
        <p:nvPicPr>
          <p:cNvPr id="1026" name="Picture 2" descr="C:\Users\Katelyn\AppData\Local\Microsoft\Windows\Temporary Internet Files\Content.IE5\HKPTJ8Z4\MC900286276[1].wmf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281" y="3657600"/>
            <a:ext cx="3803034" cy="2550855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97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1325506" y="862092"/>
            <a:ext cx="5690855" cy="1570680"/>
          </a:xfrm>
        </p:spPr>
        <p:txBody>
          <a:bodyPr/>
          <a:lstStyle/>
          <a:p>
            <a:r>
              <a:rPr lang="en-US" dirty="0" smtClean="0"/>
              <a:t>What Are Polynomials?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76600"/>
            <a:ext cx="5271544" cy="150018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- Polynomial comes from poly- (meaning “many”) and </a:t>
            </a:r>
            <a:r>
              <a:rPr lang="en-US" dirty="0" err="1" smtClean="0"/>
              <a:t>nomial</a:t>
            </a:r>
            <a:r>
              <a:rPr lang="en-US" dirty="0" smtClean="0"/>
              <a:t> (in this case meaning “term”)… so it says “many terms”</a:t>
            </a:r>
          </a:p>
          <a:p>
            <a:r>
              <a:rPr lang="en-US" dirty="0" smtClean="0"/>
              <a:t>- A Polynomial is made up of terms that are only added, subtracted or multiplied. </a:t>
            </a:r>
          </a:p>
        </p:txBody>
      </p:sp>
      <p:pic>
        <p:nvPicPr>
          <p:cNvPr id="2050" name="Picture 2" descr="C:\Users\Katelyn\Desktop\polynomial-exampl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029200"/>
            <a:ext cx="2941637" cy="15431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10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651838" y="2695349"/>
            <a:ext cx="5064964" cy="2000703"/>
          </a:xfrm>
        </p:spPr>
        <p:txBody>
          <a:bodyPr>
            <a:normAutofit/>
          </a:bodyPr>
          <a:lstStyle/>
          <a:p>
            <a:r>
              <a:rPr lang="en-US" dirty="0" smtClean="0"/>
              <a:t>Simplifying Monomials!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>
            <a:off x="827661" y="1167033"/>
            <a:ext cx="5208459" cy="237074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348234" y="3989125"/>
            <a:ext cx="5170932" cy="1927750"/>
          </a:xfrm>
        </p:spPr>
        <p:txBody>
          <a:bodyPr>
            <a:noAutofit/>
          </a:bodyPr>
          <a:lstStyle/>
          <a:p>
            <a:r>
              <a:rPr lang="en-US" sz="1600" dirty="0" smtClean="0"/>
              <a:t>To simplify monomials you must simply add or subtract like terms. Such as the x and the y terms. </a:t>
            </a:r>
          </a:p>
          <a:p>
            <a:r>
              <a:rPr lang="en-US" sz="1600" dirty="0" smtClean="0"/>
              <a:t>Example: Take 3x +3 -2x +4 to simplify this function all you need to do is add the like terms…</a:t>
            </a:r>
          </a:p>
          <a:p>
            <a:r>
              <a:rPr lang="en-US" sz="1600" u="sng" dirty="0" smtClean="0"/>
              <a:t>3x</a:t>
            </a:r>
            <a:r>
              <a:rPr lang="en-US" sz="1600" dirty="0" smtClean="0"/>
              <a:t> +3-</a:t>
            </a:r>
            <a:r>
              <a:rPr lang="en-US" sz="1600" u="sng" dirty="0" smtClean="0"/>
              <a:t>2x</a:t>
            </a:r>
            <a:r>
              <a:rPr lang="en-US" sz="1600" dirty="0" smtClean="0"/>
              <a:t>+4</a:t>
            </a:r>
          </a:p>
          <a:p>
            <a:r>
              <a:rPr lang="en-US" sz="1600" dirty="0" smtClean="0"/>
              <a:t>x+</a:t>
            </a:r>
            <a:r>
              <a:rPr lang="en-US" sz="1600" u="sng" dirty="0" smtClean="0"/>
              <a:t>3</a:t>
            </a:r>
            <a:r>
              <a:rPr lang="en-US" sz="1600" dirty="0" smtClean="0"/>
              <a:t>+</a:t>
            </a:r>
            <a:r>
              <a:rPr lang="en-US" sz="1600" u="sng" dirty="0" smtClean="0"/>
              <a:t>4</a:t>
            </a:r>
            <a:r>
              <a:rPr lang="en-US" sz="1600" dirty="0" smtClean="0"/>
              <a:t>=x+7</a:t>
            </a:r>
          </a:p>
        </p:txBody>
      </p:sp>
      <p:sp>
        <p:nvSpPr>
          <p:cNvPr id="6" name="TextBox 5"/>
          <p:cNvSpPr txBox="1"/>
          <p:nvPr/>
        </p:nvSpPr>
        <p:spPr>
          <a:xfrm rot="19865778">
            <a:off x="5921187" y="4616580"/>
            <a:ext cx="3048000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Don’t forget PEMDAS (Please excuse my dear aunt sally) Parentheses, exponents, multiplication, division, addition, and subtraction.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0903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Polynomials!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−2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+3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+(3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5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dirty="0" smtClean="0"/>
                  <a:t>to simplify this expression you must first drop the parentheses</a:t>
                </a:r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4</m:t>
                    </m:r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−2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+3+3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+5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dirty="0" smtClean="0"/>
                  <a:t>Now you add all of your like terms (review vocabulary sheet from last lesson) </a:t>
                </a:r>
              </a:p>
              <a:p>
                <a:pPr marL="0" indent="0">
                  <a:buNone/>
                </a:pPr>
                <a:r>
                  <a:rPr lang="en-US" dirty="0" smtClean="0"/>
                  <a:t>Your solution should be: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4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+4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+3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+3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Note: In math usually the term with the highest degree (Vocabulary sheet?) goes in front of the equation. </a:t>
            </a:r>
            <a:endParaRPr lang="en-US" dirty="0"/>
          </a:p>
        </p:txBody>
      </p:sp>
      <p:pic>
        <p:nvPicPr>
          <p:cNvPr id="6146" name="Picture 2" descr="C:\Users\Katelyn\AppData\Local\Microsoft\Windows\Temporary Internet Files\Content.IE5\8YXET4RN\MC90009473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04800"/>
            <a:ext cx="1868142" cy="2046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74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Subtracting polynomials!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−5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−6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−(4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−5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+2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−3)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To subtract these polynomials you must first distribute the negative sign to the second equation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3</m:t>
                      </m:r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−5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−6−4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+5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−2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+3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This changes the signs and clears the parentheses</a:t>
                </a:r>
              </a:p>
              <a:p>
                <a:pPr marL="0" indent="0">
                  <a:buNone/>
                </a:pPr>
                <a:r>
                  <a:rPr lang="en-US" dirty="0" smtClean="0"/>
                  <a:t>Now you can combine like terms and simplify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−4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+8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−7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−3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 descr="C:\Users\Katelyn\AppData\Local\Microsoft\Windows\Temporary Internet Files\Content.IE5\8YXET4RN\MC90023783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764179"/>
            <a:ext cx="1930400" cy="168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42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Multiplying Polynomials!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effectLst/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effectLst/>
                              <a:latin typeface="Cambria Math"/>
                            </a:rPr>
                            <m:t>3</m:t>
                          </m:r>
                          <m:r>
                            <a:rPr lang="en-US" b="0" i="1" smtClean="0">
                              <a:effectLst/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effectLst/>
                              <a:latin typeface="Cambria Math"/>
                            </a:rPr>
                            <m:t>+5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effectLst/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effectLst/>
                              <a:latin typeface="Cambria Math"/>
                            </a:rPr>
                            <m:t>3</m:t>
                          </m:r>
                          <m:r>
                            <a:rPr lang="en-US" b="0" i="1" smtClean="0">
                              <a:effectLst/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effectLst/>
                              <a:latin typeface="Cambria Math"/>
                            </a:rPr>
                            <m:t>−4</m:t>
                          </m:r>
                        </m:e>
                      </m:d>
                    </m:oMath>
                  </m:oMathPara>
                </a14:m>
                <a:endParaRPr lang="en-US" b="0" dirty="0" smtClean="0">
                  <a:effectLst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effectLst/>
                  </a:rPr>
                  <a:t>To solve this we use a method called FOIL (first, inner, outer, and last)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effectLst/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effectLst/>
                              <a:latin typeface="Cambria Math"/>
                            </a:rPr>
                            <m:t>3</m:t>
                          </m:r>
                          <m:r>
                            <a:rPr lang="en-US" b="0" i="1" smtClean="0">
                              <a:effectLst/>
                              <a:latin typeface="Cambria Math"/>
                            </a:rPr>
                            <m:t>𝑥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effectLst/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effectLst/>
                              <a:latin typeface="Cambria Math"/>
                            </a:rPr>
                            <m:t>3</m:t>
                          </m:r>
                          <m:r>
                            <a:rPr lang="en-US" b="0" i="1" smtClean="0">
                              <a:effectLst/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effectLst/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effectLst/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effectLst/>
                              <a:latin typeface="Cambria Math"/>
                            </a:rPr>
                            <m:t>3</m:t>
                          </m:r>
                          <m:r>
                            <a:rPr lang="en-US" b="0" i="1" smtClean="0">
                              <a:effectLst/>
                              <a:latin typeface="Cambria Math"/>
                            </a:rPr>
                            <m:t>𝑥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effectLst/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effectLst/>
                              <a:latin typeface="Cambria Math"/>
                            </a:rPr>
                            <m:t>−4</m:t>
                          </m:r>
                        </m:e>
                      </m:d>
                      <m:r>
                        <a:rPr lang="en-US" b="0" i="1" smtClean="0">
                          <a:effectLst/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effectLst/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effectLst/>
                              <a:latin typeface="Cambria Math"/>
                            </a:rPr>
                            <m:t>5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effectLst/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effectLst/>
                              <a:latin typeface="Cambria Math"/>
                            </a:rPr>
                            <m:t>3</m:t>
                          </m:r>
                          <m:r>
                            <a:rPr lang="en-US" b="0" i="1" smtClean="0">
                              <a:effectLst/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effectLst/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effectLst/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effectLst/>
                              <a:latin typeface="Cambria Math"/>
                            </a:rPr>
                            <m:t>5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effectLst/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effectLst/>
                              <a:latin typeface="Cambria Math"/>
                            </a:rPr>
                            <m:t>−4</m:t>
                          </m:r>
                        </m:e>
                      </m:d>
                    </m:oMath>
                  </m:oMathPara>
                </a14:m>
                <a:endParaRPr lang="en-US" b="0" dirty="0" smtClean="0">
                  <a:effectLst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effectLst/>
                  </a:rPr>
                  <a:t>This gives us: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effectLst/>
                          <a:latin typeface="Cambria Math"/>
                        </a:rPr>
                        <m:t>9</m:t>
                      </m:r>
                      <m:sSup>
                        <m:sSupPr>
                          <m:ctrlPr>
                            <a:rPr lang="en-US" b="0" i="1" smtClean="0">
                              <a:effectLst/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effectLst/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effectLst/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effectLst/>
                          <a:latin typeface="Cambria Math"/>
                        </a:rPr>
                        <m:t>−12</m:t>
                      </m:r>
                      <m:r>
                        <a:rPr lang="en-US" b="0" i="1" smtClean="0">
                          <a:effectLst/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effectLst/>
                          <a:latin typeface="Cambria Math"/>
                        </a:rPr>
                        <m:t>+15</m:t>
                      </m:r>
                      <m:r>
                        <a:rPr lang="en-US" b="0" i="1" smtClean="0">
                          <a:effectLst/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effectLst/>
                          <a:latin typeface="Cambria Math"/>
                        </a:rPr>
                        <m:t>−20</m:t>
                      </m:r>
                    </m:oMath>
                  </m:oMathPara>
                </a14:m>
                <a:endParaRPr lang="en-US" b="0" dirty="0" smtClean="0">
                  <a:effectLst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effectLst/>
                  </a:rPr>
                  <a:t>Which when we combine like terms gives us the solution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effectLst/>
                          <a:latin typeface="Cambria Math"/>
                        </a:rPr>
                        <m:t>9</m:t>
                      </m:r>
                      <m:sSup>
                        <m:sSupPr>
                          <m:ctrlPr>
                            <a:rPr lang="en-US" b="0" i="1" smtClean="0">
                              <a:effectLst/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effectLst/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effectLst/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effectLst/>
                          <a:latin typeface="Cambria Math"/>
                        </a:rPr>
                        <m:t>+3</m:t>
                      </m:r>
                      <m:r>
                        <a:rPr lang="en-US" b="0" i="1" smtClean="0">
                          <a:effectLst/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effectLst/>
                          <a:latin typeface="Cambria Math"/>
                        </a:rPr>
                        <m:t>−20</m:t>
                      </m:r>
                    </m:oMath>
                  </m:oMathPara>
                </a14:m>
                <a:endParaRPr lang="en-US" dirty="0" smtClean="0">
                  <a:effectLst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Reminder: When multiplying terms with exponents you add the exponents. When dividing terms with exponents you subtract the exponents.  </a:t>
            </a:r>
            <a:endParaRPr lang="en-US" dirty="0"/>
          </a:p>
        </p:txBody>
      </p:sp>
      <p:pic>
        <p:nvPicPr>
          <p:cNvPr id="8194" name="Picture 2" descr="C:\Users\Katelyn\AppData\Local\Microsoft\Windows\Temporary Internet Files\Content.IE5\LGT17KJV\MC900434901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940" y="152400"/>
            <a:ext cx="1751012" cy="175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04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2400" y="228600"/>
            <a:ext cx="7345680" cy="1299754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Take 10 min to simplify the following equations.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36915" y="1763486"/>
                <a:ext cx="6477000" cy="34193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/>
                          </a:rPr>
                          <m:t>3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 −2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+2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+5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pPr marL="342900" indent="-342900">
                  <a:buAutoNum type="arabicPeriod"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+7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−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−3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+4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+3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pPr marL="342900" indent="-342900">
                  <a:buAutoNum type="arabicPeriod"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+5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−3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+4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−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−5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−4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pPr marL="342900" indent="-342900">
                  <a:buAutoNum type="arabicPeriod"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+2)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b="0" i="1" dirty="0" smtClean="0">
                  <a:latin typeface="Cambria Math"/>
                </a:endParaRPr>
              </a:p>
              <a:p>
                <a:pPr marL="342900" indent="-342900">
                  <a:buAutoNum type="arabicPeriod"/>
                </a:pPr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+5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−2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+1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pPr marL="342900" indent="-342900">
                  <a:buAutoNum type="arabicPeriod"/>
                </a:pPr>
                <a:endParaRPr lang="en-US" dirty="0"/>
              </a:p>
              <a:p>
                <a:r>
                  <a:rPr lang="en-US" dirty="0" smtClean="0"/>
                  <a:t>Numbers 4 and 5 might be tricky, but remember all of the rules we have discussed in previous lessons and apply them here. </a:t>
                </a:r>
                <a:endParaRPr lang="en-US" b="0" dirty="0" smtClean="0"/>
              </a:p>
              <a:p>
                <a:endParaRPr lang="en-US" b="0" dirty="0" smtClean="0"/>
              </a:p>
              <a:p>
                <a:pPr marL="342900" indent="-342900">
                  <a:buAutoNum type="arabicPeriod" startAt="5"/>
                </a:pPr>
                <a:endParaRPr lang="en-US" b="0" dirty="0" smtClean="0"/>
              </a:p>
              <a:p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915" y="1763486"/>
                <a:ext cx="6477000" cy="3419398"/>
              </a:xfrm>
              <a:prstGeom prst="rect">
                <a:avLst/>
              </a:prstGeom>
              <a:blipFill rotWithShape="1">
                <a:blip r:embed="rId2"/>
                <a:stretch>
                  <a:fillRect l="-847" t="-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 descr="C:\Users\Katelyn\AppData\Local\Microsoft\Windows\Temporary Internet Files\Content.IE5\8YXET4RN\MC90043256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24400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Katelyn\AppData\Local\Microsoft\Windows\Temporary Internet Files\Content.IE5\LGT17KJV\MC900438545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236128"/>
            <a:ext cx="1661320" cy="12641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39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 rot="900000">
            <a:off x="463304" y="4956968"/>
            <a:ext cx="4310915" cy="1203540"/>
          </a:xfrm>
        </p:spPr>
        <p:txBody>
          <a:bodyPr/>
          <a:lstStyle/>
          <a:p>
            <a:r>
              <a:rPr lang="en-US" dirty="0" smtClean="0"/>
              <a:t>So how did you do? Did those last two questions confuse you? Lets try them.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85800" y="493820"/>
                <a:ext cx="302358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+2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+2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+</m:t>
                    </m:r>
                    <m:r>
                      <a:rPr lang="en-US" sz="2000" b="0" i="1" smtClean="0">
                        <a:latin typeface="Cambria Math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</a:rPr>
                      <m:t>+3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93820"/>
                <a:ext cx="3023585" cy="400110"/>
              </a:xfrm>
              <a:prstGeom prst="rect">
                <a:avLst/>
              </a:prstGeom>
              <a:blipFill rotWithShape="1">
                <a:blip r:embed="rId2"/>
                <a:stretch>
                  <a:fillRect l="-1818" t="-1515" b="-2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85800" y="1162399"/>
                <a:ext cx="18192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2.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3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+</m:t>
                    </m:r>
                    <m:r>
                      <a:rPr lang="en-US" sz="2000" b="0" i="1" smtClean="0">
                        <a:latin typeface="Cambria Math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</a:rPr>
                      <m:t>+4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162399"/>
                <a:ext cx="1819216" cy="400110"/>
              </a:xfrm>
              <a:prstGeom prst="rect">
                <a:avLst/>
              </a:prstGeom>
              <a:blipFill rotWithShape="1">
                <a:blip r:embed="rId3"/>
                <a:stretch>
                  <a:fillRect l="-3691" t="-7692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85799" y="1771044"/>
                <a:ext cx="3636573" cy="4036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3.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5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−2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+10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−2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+8</m:t>
                    </m:r>
                    <m:r>
                      <a:rPr lang="en-US" sz="2000" b="0" i="1" smtClean="0">
                        <a:latin typeface="Cambria Math"/>
                      </a:rPr>
                      <m:t>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799" y="1771044"/>
                <a:ext cx="3636573" cy="403637"/>
              </a:xfrm>
              <a:prstGeom prst="rect">
                <a:avLst/>
              </a:prstGeom>
              <a:blipFill rotWithShape="1">
                <a:blip r:embed="rId4"/>
                <a:stretch>
                  <a:fillRect l="-1340" b="-2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85799" y="2390745"/>
                <a:ext cx="178600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4.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+4</m:t>
                    </m:r>
                    <m:r>
                      <a:rPr lang="en-US" sz="2000" b="0" i="1" smtClean="0">
                        <a:latin typeface="Cambria Math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</a:rPr>
                      <m:t>+4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799" y="2390745"/>
                <a:ext cx="1786002" cy="400110"/>
              </a:xfrm>
              <a:prstGeom prst="rect">
                <a:avLst/>
              </a:prstGeom>
              <a:blipFill rotWithShape="1">
                <a:blip r:embed="rId5"/>
                <a:stretch>
                  <a:fillRect l="-2730" t="-1515" b="-2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85799" y="3146342"/>
                <a:ext cx="264764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5.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+4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−7</m:t>
                    </m:r>
                    <m:r>
                      <a:rPr lang="en-US" sz="2000" b="0" i="1" smtClean="0">
                        <a:latin typeface="Cambria Math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</a:rPr>
                      <m:t>−10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799" y="3146342"/>
                <a:ext cx="2647648" cy="400110"/>
              </a:xfrm>
              <a:prstGeom prst="rect">
                <a:avLst/>
              </a:prstGeom>
              <a:blipFill rotWithShape="1">
                <a:blip r:embed="rId6"/>
                <a:stretch>
                  <a:fillRect l="-1839" t="-1515" b="-2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3" name="Picture 3" descr="C:\Users\Katelyn\AppData\Local\Microsoft\Windows\Temporary Internet Files\Content.IE5\LGT17KJV\MC900071182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788" y="4343400"/>
            <a:ext cx="2254250" cy="206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Katelyn\AppData\Local\Microsoft\Windows\Temporary Internet Files\Content.IE5\QFBYDRO2\MC900448745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372" y="348299"/>
            <a:ext cx="1908175" cy="12721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50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0" grpId="0"/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Kilter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TC101859865[[fn=Kilter]]</Template>
  <TotalTime>359</TotalTime>
  <Words>1468</Words>
  <Application>Microsoft Office PowerPoint</Application>
  <PresentationFormat>On-screen Show (4:3)</PresentationFormat>
  <Paragraphs>122</Paragraphs>
  <Slides>18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Kilter</vt:lpstr>
      <vt:lpstr>10th Grade Algebra -Polynomials </vt:lpstr>
      <vt:lpstr>After this Power Point you will be able to… </vt:lpstr>
      <vt:lpstr>What Are Polynomials?</vt:lpstr>
      <vt:lpstr>Simplifying Monomials!</vt:lpstr>
      <vt:lpstr>Adding Polynomials!</vt:lpstr>
      <vt:lpstr>Subtracting polynomials!</vt:lpstr>
      <vt:lpstr>Multiplying Polynomials!</vt:lpstr>
      <vt:lpstr>PowerPoint Presentation</vt:lpstr>
      <vt:lpstr>Answers!</vt:lpstr>
      <vt:lpstr>Solve It! </vt:lpstr>
      <vt:lpstr>Solve It! </vt:lpstr>
      <vt:lpstr>Factoring Polynomials</vt:lpstr>
      <vt:lpstr>Examples</vt:lpstr>
      <vt:lpstr>Group Time!</vt:lpstr>
      <vt:lpstr>PowerPoint Presentation</vt:lpstr>
      <vt:lpstr>Check Your Work</vt:lpstr>
      <vt:lpstr>Take a Look at These!</vt:lpstr>
      <vt:lpstr>Don’t Forget Your Homework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10th Grade Algebra -Polynomials</dc:title>
  <dc:creator>Katelyn</dc:creator>
  <cp:lastModifiedBy>Katelyn</cp:lastModifiedBy>
  <cp:revision>26</cp:revision>
  <dcterms:created xsi:type="dcterms:W3CDTF">2012-03-06T22:04:14Z</dcterms:created>
  <dcterms:modified xsi:type="dcterms:W3CDTF">2012-04-18T16:35:58Z</dcterms:modified>
</cp:coreProperties>
</file>